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00" r:id="rId2"/>
    <p:sldId id="301" r:id="rId3"/>
    <p:sldId id="303" r:id="rId4"/>
    <p:sldId id="304" r:id="rId5"/>
    <p:sldId id="299" r:id="rId6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97B953"/>
    <a:srgbClr val="9F092D"/>
    <a:srgbClr val="F9AD6F"/>
    <a:srgbClr val="6B6B6B"/>
    <a:srgbClr val="4D4D4D"/>
    <a:srgbClr val="525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 showGuides="1">
      <p:cViewPr>
        <p:scale>
          <a:sx n="80" d="100"/>
          <a:sy n="80" d="100"/>
        </p:scale>
        <p:origin x="-18" y="-108"/>
      </p:cViewPr>
      <p:guideLst>
        <p:guide orient="horz" pos="192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29837" cy="497126"/>
          </a:xfrm>
          <a:prstGeom prst="rect">
            <a:avLst/>
          </a:prstGeom>
        </p:spPr>
        <p:txBody>
          <a:bodyPr vert="horz" lIns="91175" tIns="45587" rIns="91175" bIns="4558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3" y="1"/>
            <a:ext cx="2929837" cy="497126"/>
          </a:xfrm>
          <a:prstGeom prst="rect">
            <a:avLst/>
          </a:prstGeom>
        </p:spPr>
        <p:txBody>
          <a:bodyPr vert="horz" lIns="91175" tIns="45587" rIns="91175" bIns="45587" rtlCol="0"/>
          <a:lstStyle>
            <a:lvl1pPr algn="r">
              <a:defRPr sz="1200"/>
            </a:lvl1pPr>
          </a:lstStyle>
          <a:p>
            <a:fld id="{FB6166E3-A575-48F3-B482-2359514F61E2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675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75" tIns="45587" rIns="91175" bIns="4558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6"/>
            <a:ext cx="5408930" cy="4474131"/>
          </a:xfrm>
          <a:prstGeom prst="rect">
            <a:avLst/>
          </a:prstGeom>
        </p:spPr>
        <p:txBody>
          <a:bodyPr vert="horz" lIns="91175" tIns="45587" rIns="91175" bIns="4558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3663"/>
            <a:ext cx="2929837" cy="497126"/>
          </a:xfrm>
          <a:prstGeom prst="rect">
            <a:avLst/>
          </a:prstGeom>
        </p:spPr>
        <p:txBody>
          <a:bodyPr vert="horz" lIns="91175" tIns="45587" rIns="91175" bIns="4558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3" y="9443663"/>
            <a:ext cx="2929837" cy="497126"/>
          </a:xfrm>
          <a:prstGeom prst="rect">
            <a:avLst/>
          </a:prstGeom>
        </p:spPr>
        <p:txBody>
          <a:bodyPr vert="horz" lIns="91175" tIns="45587" rIns="91175" bIns="45587" rtlCol="0" anchor="b"/>
          <a:lstStyle>
            <a:lvl1pPr algn="r">
              <a:defRPr sz="1200"/>
            </a:lvl1pPr>
          </a:lstStyle>
          <a:p>
            <a:fld id="{10665B0C-4BBD-48DE-B2D9-60F968565F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872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65B0C-4BBD-48DE-B2D9-60F968565F4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771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65B0C-4BBD-48DE-B2D9-60F968565F4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771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65B0C-4BBD-48DE-B2D9-60F968565F4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771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65B0C-4BBD-48DE-B2D9-60F968565F4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771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65B0C-4BBD-48DE-B2D9-60F968565F4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238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23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816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495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966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51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264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881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2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89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044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9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58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E:\фо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37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1640" y="1165040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</a:t>
            </a:r>
            <a:r>
              <a:rPr lang="ru-RU" sz="2000" b="1" dirty="0" smtClean="0"/>
              <a:t>оенно-патриотические </a:t>
            </a:r>
            <a:r>
              <a:rPr lang="ru-RU" sz="2000" b="1" dirty="0"/>
              <a:t>клубы в муниципальных районах;</a:t>
            </a:r>
          </a:p>
          <a:p>
            <a:r>
              <a:rPr lang="ru-RU" sz="2000" b="1" dirty="0"/>
              <a:t>К</a:t>
            </a:r>
            <a:r>
              <a:rPr lang="ru-RU" sz="2000" b="1" dirty="0" smtClean="0"/>
              <a:t>адетские </a:t>
            </a:r>
            <a:r>
              <a:rPr lang="ru-RU" sz="2000" b="1" dirty="0"/>
              <a:t>школы, кадетские школы-интернаты;</a:t>
            </a:r>
          </a:p>
          <a:p>
            <a:r>
              <a:rPr lang="ru-RU" sz="2000" b="1" dirty="0"/>
              <a:t>К</a:t>
            </a:r>
            <a:r>
              <a:rPr lang="ru-RU" sz="2000" b="1" dirty="0" smtClean="0"/>
              <a:t>адетские </a:t>
            </a:r>
            <a:r>
              <a:rPr lang="ru-RU" sz="2000" b="1" dirty="0"/>
              <a:t>классы в образовательных организациях среднего образования;</a:t>
            </a:r>
          </a:p>
          <a:p>
            <a:r>
              <a:rPr lang="ru-RU" sz="2000" b="1" dirty="0" smtClean="0"/>
              <a:t>По одной   </a:t>
            </a:r>
            <a:r>
              <a:rPr lang="ru-RU" sz="2000" b="1" dirty="0"/>
              <a:t>базовой образовательной организации среднего образования в каждом муниципальном </a:t>
            </a:r>
            <a:r>
              <a:rPr lang="ru-RU" sz="2000" b="1" dirty="0" smtClean="0"/>
              <a:t>районе, на базе которых создать юнармейские отряды.</a:t>
            </a:r>
          </a:p>
          <a:p>
            <a:endParaRPr lang="ru-RU" sz="2000" b="1" dirty="0"/>
          </a:p>
          <a:p>
            <a:r>
              <a:rPr lang="ru-RU" sz="2000" b="1" dirty="0" smtClean="0"/>
              <a:t>  </a:t>
            </a:r>
          </a:p>
        </p:txBody>
      </p:sp>
      <p:pic>
        <p:nvPicPr>
          <p:cNvPr id="13" name="Picture 3" descr="C:\Documents and Settings\user\Рабочий стол\эмблема новая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3" t="20304" b="11966"/>
          <a:stretch/>
        </p:blipFill>
        <p:spPr bwMode="auto">
          <a:xfrm>
            <a:off x="107506" y="154465"/>
            <a:ext cx="1728191" cy="773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604448" y="9328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pic>
        <p:nvPicPr>
          <p:cNvPr id="18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184" y="1168048"/>
            <a:ext cx="297554" cy="32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44" y="1503302"/>
            <a:ext cx="297554" cy="32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47" y="1824784"/>
            <a:ext cx="297554" cy="32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Documents and Settings\user\Мои документы\Олег\Дизайн\ГЕРАЛЬДИКА\Звезда разная\zvezda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09" y="2384824"/>
            <a:ext cx="297554" cy="32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885309" y="123478"/>
            <a:ext cx="78524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9A0000"/>
                </a:solidFill>
                <a:latin typeface="Arial Narrow" pitchFamily="34" charset="0"/>
              </a:rPr>
              <a:t>Предлагается  основой  Юнармейского движения </a:t>
            </a:r>
            <a:endParaRPr lang="ru-RU" sz="2400" b="1" dirty="0" smtClean="0">
              <a:solidFill>
                <a:srgbClr val="9A0000"/>
              </a:solidFill>
              <a:latin typeface="Arial Narrow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9A0000"/>
                </a:solidFill>
                <a:latin typeface="Arial Narrow" pitchFamily="34" charset="0"/>
              </a:rPr>
              <a:t>с 1 сентября 2016 года определить:</a:t>
            </a:r>
            <a:endParaRPr lang="ru-RU" sz="24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2051" name="Picture 3" descr="H:\Main\22 PODGOTOVKA HO\Юнармия\фото\IMG_497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389" y="3363838"/>
            <a:ext cx="2460035" cy="164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G:\КАДЕТЫЫЫЫЫЫ\IMG_02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63838"/>
            <a:ext cx="2469468" cy="164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G:\КАДЕТЫЫЫЫЫЫ\Зарница-2014\2 день\IMG_634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362125"/>
            <a:ext cx="2492449" cy="166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94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E:\фо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Documents and Settings\user\Рабочий стол\эмблема новая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3" t="20304" b="11966"/>
          <a:stretch/>
        </p:blipFill>
        <p:spPr bwMode="auto">
          <a:xfrm>
            <a:off x="140048" y="154466"/>
            <a:ext cx="1728191" cy="773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460432" y="93284"/>
            <a:ext cx="535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79995" y="165869"/>
            <a:ext cx="78524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A0000"/>
                </a:solidFill>
                <a:latin typeface="Arial Narrow" pitchFamily="34" charset="0"/>
              </a:rPr>
              <a:t>Мероприятия военно-патриотического направления</a:t>
            </a:r>
            <a:endParaRPr lang="ru-RU" sz="24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2050" name="Picture 2" descr="G:\КАДЕТЫЫЫЫЫЫ\IMG_087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6" b="-5104"/>
          <a:stretch/>
        </p:blipFill>
        <p:spPr bwMode="auto">
          <a:xfrm>
            <a:off x="4606218" y="2971800"/>
            <a:ext cx="3576085" cy="219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ПОБЕДА 2016 отобранное\4Y1A07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919" y="927563"/>
            <a:ext cx="3268299" cy="204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:\ПОБЕДА 2016 отобранное\4Y1A232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03"/>
          <a:stretch/>
        </p:blipFill>
        <p:spPr bwMode="auto">
          <a:xfrm>
            <a:off x="4606217" y="927564"/>
            <a:ext cx="3576085" cy="204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G:\победа-2015\IMG_573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920" y="2971800"/>
            <a:ext cx="3268298" cy="2048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81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E:\фо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Documents and Settings\user\Рабочий стол\эмблема новая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3" t="20304" b="11966"/>
          <a:stretch/>
        </p:blipFill>
        <p:spPr bwMode="auto">
          <a:xfrm>
            <a:off x="140048" y="154466"/>
            <a:ext cx="1728191" cy="773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460432" y="93284"/>
            <a:ext cx="535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0047" y="613881"/>
            <a:ext cx="8752433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Республиканские соревнования молодежи допризывного возраста среди обучающихся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обще-образовательных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учебных заведений Республики Татарстан «К защите Родины готов!» в рамках Всероссийского слета юных патриотов России «Равнение на Победу»;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Республиканский фестиваль военно-патриотической песни, участие во Всероссийском фестивале-конкурсе патриотической песни «Я люблю тебя, Россия»;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Республиканский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смотр-конкурс строя и песни;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Международная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акция «Бессмертный полк»;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Республиканская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историко-патриотическая акция «Родные лица Победы» по изготовлению баннеров;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Республиканский этап всероссийской военно-спортивной игры «Победа»;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Республиканский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конкурс видеороликов «Туган як»  среди обучающихся 5-8 классов;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Республиканские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соревнования по военно-прикладным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многоборьям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«Гонка героев» среди обучающихся 10 классов Республики Татарстан;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Финал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Республиканских соревнований «Вперед юнармейцы»;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Профильная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смена «Допризывник ВДВ»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Конкурс военный водитель среди Юнармейцев;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Спартакиада по авиационно- техническим и военно-прик видам спорта;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Соревнования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 стрельбе на приз героя Советского Союза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К. Кузнецова;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Л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ыжная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эстафета памяти генерал-майора Ф. Г.  Булатова;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Месячник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оборонно-массовой работы ДОСААФ.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79995" y="165869"/>
            <a:ext cx="78524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A0000"/>
                </a:solidFill>
                <a:latin typeface="Arial Narrow" pitchFamily="34" charset="0"/>
              </a:rPr>
              <a:t>Мероприятия с участием Юнармейцев</a:t>
            </a:r>
            <a:endParaRPr lang="ru-RU" sz="24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6146" name="Picture 2" descr="G:\КАДЕТЫЫЫЫЫЫ\Зарница-2014\2 день\IMG_659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310" y="3435846"/>
            <a:ext cx="2245169" cy="149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81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E:\фо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Documents and Settings\user\Рабочий стол\эмблема новая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3" t="20304" b="11966"/>
          <a:stretch/>
        </p:blipFill>
        <p:spPr bwMode="auto">
          <a:xfrm>
            <a:off x="-180528" y="154466"/>
            <a:ext cx="2048767" cy="773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460432" y="93284"/>
            <a:ext cx="535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-396552" y="843558"/>
            <a:ext cx="93923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H:\Main\22 PODGOTOVKA HO\Юнармия\фото\Здание Ватан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3"/>
          <a:stretch/>
        </p:blipFill>
        <p:spPr bwMode="auto">
          <a:xfrm>
            <a:off x="5044966" y="2923494"/>
            <a:ext cx="3405351" cy="216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Main\22 PODGOTOVKA HO\Юнармия\фото\рисунок 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8"/>
          <a:stretch/>
        </p:blipFill>
        <p:spPr bwMode="auto">
          <a:xfrm>
            <a:off x="1331640" y="2923493"/>
            <a:ext cx="3713326" cy="216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:\Main\22 PODGOTOVKA HO\Юнармия\фото\Фасад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1" b="13228"/>
          <a:stretch/>
        </p:blipFill>
        <p:spPr bwMode="auto">
          <a:xfrm>
            <a:off x="5044966" y="730937"/>
            <a:ext cx="3415466" cy="219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:\Main\22 PODGOTOVKA HO\Юнармия\КВВКУ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8"/>
          <a:stretch/>
        </p:blipFill>
        <p:spPr bwMode="auto">
          <a:xfrm>
            <a:off x="1331640" y="722830"/>
            <a:ext cx="3713326" cy="220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83568" y="165869"/>
            <a:ext cx="81519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A0000"/>
                </a:solidFill>
                <a:latin typeface="Arial Narrow" pitchFamily="34" charset="0"/>
              </a:rPr>
              <a:t>Площадки проведения мероприятий Юнармейского движения</a:t>
            </a:r>
            <a:endParaRPr lang="ru-RU" sz="24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37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E:\фо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56"/>
            <a:ext cx="9174095" cy="516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36104" y="195486"/>
            <a:ext cx="3203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A0000"/>
                </a:solidFill>
                <a:latin typeface="Arial Narrow" pitchFamily="34" charset="0"/>
              </a:rPr>
              <a:t>МАКЕТ СТРАНИЦ ЖУРНАЛА «ЮНАРМЕЕЦ»</a:t>
            </a:r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4" cstate="print"/>
          <a:srcRect l="2808" t="13716" r="27809" b="8275"/>
          <a:stretch>
            <a:fillRect/>
          </a:stretch>
        </p:blipFill>
        <p:spPr bwMode="auto">
          <a:xfrm>
            <a:off x="4787846" y="98455"/>
            <a:ext cx="4098462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5" cstate="print"/>
          <a:srcRect l="2808" t="13716" r="27809" b="8275"/>
          <a:stretch>
            <a:fillRect/>
          </a:stretch>
        </p:blipFill>
        <p:spPr bwMode="auto">
          <a:xfrm>
            <a:off x="3353858" y="987894"/>
            <a:ext cx="4098462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6" cstate="print"/>
          <a:srcRect l="2808" t="13716" r="27809" b="8275"/>
          <a:stretch>
            <a:fillRect/>
          </a:stretch>
        </p:blipFill>
        <p:spPr bwMode="auto">
          <a:xfrm>
            <a:off x="1619672" y="1635966"/>
            <a:ext cx="4098462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 descr="C:\Documents and Settings\user\Рабочий стол\Выступление СС-ЗМО 28.04.2016 г\юнармеец-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2139702"/>
            <a:ext cx="2025601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6"/>
          <p:cNvSpPr>
            <a:spLocks noChangeArrowheads="1"/>
          </p:cNvSpPr>
          <p:nvPr/>
        </p:nvSpPr>
        <p:spPr bwMode="auto">
          <a:xfrm>
            <a:off x="8532440" y="106822"/>
            <a:ext cx="6115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1400" dirty="0" smtClean="0">
                <a:solidFill>
                  <a:schemeClr val="bg1"/>
                </a:solidFill>
                <a:latin typeface="Impact" pitchFamily="34" charset="0"/>
              </a:rPr>
              <a:t>18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9" name="Рисунок 10" descr="Безымянный-1.em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25" y="86320"/>
            <a:ext cx="809625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4484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4838</TotalTime>
  <Words>259</Words>
  <Application>Microsoft Office PowerPoint</Application>
  <PresentationFormat>Экран (16:9)</PresentationFormat>
  <Paragraphs>42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ЦДТ</cp:lastModifiedBy>
  <cp:revision>263</cp:revision>
  <cp:lastPrinted>2016-05-22T10:58:28Z</cp:lastPrinted>
  <dcterms:created xsi:type="dcterms:W3CDTF">2016-02-04T07:46:41Z</dcterms:created>
  <dcterms:modified xsi:type="dcterms:W3CDTF">2018-09-10T14:30:59Z</dcterms:modified>
</cp:coreProperties>
</file>